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/>
              <a:t>Wegen en meten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Soms moet je iets afwegen of afmeten: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Analoge weegschaal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Digitale weegschaal (nauwkeuriger 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70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5708"/>
          </a:xfrm>
        </p:spPr>
        <p:txBody>
          <a:bodyPr/>
          <a:lstStyle/>
          <a:p>
            <a:r>
              <a:rPr lang="nl-NL" dirty="0" smtClean="0"/>
              <a:t>Verkoopprijs ex btw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1985554"/>
            <a:ext cx="9601196" cy="3890314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Kosten voor materiaal</a:t>
            </a:r>
          </a:p>
          <a:p>
            <a:pPr marL="0" indent="0">
              <a:buNone/>
            </a:pPr>
            <a:endParaRPr lang="nl-NL" dirty="0" smtClean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07966"/>
              </p:ext>
            </p:extLst>
          </p:nvPr>
        </p:nvGraphicFramePr>
        <p:xfrm>
          <a:off x="1295400" y="2481942"/>
          <a:ext cx="5950132" cy="3894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066">
                  <a:extLst>
                    <a:ext uri="{9D8B030D-6E8A-4147-A177-3AD203B41FA5}">
                      <a16:colId xmlns:a16="http://schemas.microsoft.com/office/drawing/2014/main" val="3274996846"/>
                    </a:ext>
                  </a:extLst>
                </a:gridCol>
                <a:gridCol w="2975066">
                  <a:extLst>
                    <a:ext uri="{9D8B030D-6E8A-4147-A177-3AD203B41FA5}">
                      <a16:colId xmlns:a16="http://schemas.microsoft.com/office/drawing/2014/main" val="467403908"/>
                    </a:ext>
                  </a:extLst>
                </a:gridCol>
              </a:tblGrid>
              <a:tr h="384515">
                <a:tc>
                  <a:txBody>
                    <a:bodyPr/>
                    <a:lstStyle/>
                    <a:p>
                      <a:r>
                        <a:rPr lang="nl-NL" dirty="0" smtClean="0"/>
                        <a:t>Hyacinten 3x 0.95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2.85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64511"/>
                  </a:ext>
                </a:extLst>
              </a:tr>
              <a:tr h="384515">
                <a:tc>
                  <a:txBody>
                    <a:bodyPr/>
                    <a:lstStyle/>
                    <a:p>
                      <a:r>
                        <a:rPr lang="nl-NL" dirty="0" smtClean="0"/>
                        <a:t>vaas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0.50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11018"/>
                  </a:ext>
                </a:extLst>
              </a:tr>
              <a:tr h="384515">
                <a:tc>
                  <a:txBody>
                    <a:bodyPr/>
                    <a:lstStyle/>
                    <a:p>
                      <a:r>
                        <a:rPr lang="nl-NL" dirty="0" smtClean="0"/>
                        <a:t>Gekleurd zand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0.10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137446"/>
                  </a:ext>
                </a:extLst>
              </a:tr>
              <a:tr h="384515">
                <a:tc>
                  <a:txBody>
                    <a:bodyPr/>
                    <a:lstStyle/>
                    <a:p>
                      <a:r>
                        <a:rPr lang="nl-NL" dirty="0" smtClean="0"/>
                        <a:t>grond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0.05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179585"/>
                  </a:ext>
                </a:extLst>
              </a:tr>
              <a:tr h="384515">
                <a:tc>
                  <a:txBody>
                    <a:bodyPr/>
                    <a:lstStyle/>
                    <a:p>
                      <a:r>
                        <a:rPr lang="nl-NL" dirty="0" smtClean="0"/>
                        <a:t>Kosten arbeid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1.50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62014"/>
                  </a:ext>
                </a:extLst>
              </a:tr>
              <a:tr h="38451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kostprijs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5.00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724864"/>
                  </a:ext>
                </a:extLst>
              </a:tr>
              <a:tr h="672901">
                <a:tc>
                  <a:txBody>
                    <a:bodyPr/>
                    <a:lstStyle/>
                    <a:p>
                      <a:r>
                        <a:rPr lang="nl-NL" dirty="0" smtClean="0"/>
                        <a:t>Opslag</a:t>
                      </a:r>
                      <a:r>
                        <a:rPr lang="nl-NL" baseline="0" dirty="0" smtClean="0"/>
                        <a:t>percentage 120 %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6.00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86993"/>
                  </a:ext>
                </a:extLst>
              </a:tr>
              <a:tr h="63165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Kostprijs met opslag/verkoopprijs</a:t>
                      </a:r>
                      <a:r>
                        <a:rPr lang="nl-NL" b="1" baseline="0" dirty="0" smtClean="0"/>
                        <a:t> excl. btw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11.00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01669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177" y="255693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Belasting over toegevoegde 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In een verkoopprijs zit ook btw ( omzetbelasting )</a:t>
            </a:r>
          </a:p>
          <a:p>
            <a:r>
              <a:rPr lang="nl-NL" dirty="0" smtClean="0"/>
              <a:t>Winkel draagt dit af aan de overheid ( belastingdienst )</a:t>
            </a:r>
          </a:p>
          <a:p>
            <a:r>
              <a:rPr lang="nl-NL" dirty="0" smtClean="0"/>
              <a:t>Lage tarief is 9 % : voeding en ‘levende’ producten. Dat zijn producten die voorzien in eerste levensbehoefte</a:t>
            </a:r>
          </a:p>
          <a:p>
            <a:r>
              <a:rPr lang="nl-NL" dirty="0" smtClean="0"/>
              <a:t>Hoge tarief is 21 % : luxe producten. Producten die gedeelte uit ‘levende’ producten bestaan</a:t>
            </a:r>
          </a:p>
          <a:p>
            <a:r>
              <a:rPr lang="nl-NL" b="1" dirty="0" smtClean="0"/>
              <a:t>Kostprijs met opslag  : 100 x 9 of 21 =</a:t>
            </a:r>
          </a:p>
          <a:p>
            <a:r>
              <a:rPr lang="nl-NL" b="1" dirty="0" smtClean="0"/>
              <a:t>Verkoopprijs </a:t>
            </a:r>
            <a:r>
              <a:rPr lang="nl-NL" b="1" dirty="0" err="1" smtClean="0"/>
              <a:t>incl</a:t>
            </a:r>
            <a:r>
              <a:rPr lang="nl-NL" b="1" dirty="0" smtClean="0"/>
              <a:t> : 106/121 x 9 of 21 =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890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5708"/>
          </a:xfrm>
        </p:spPr>
        <p:txBody>
          <a:bodyPr/>
          <a:lstStyle/>
          <a:p>
            <a:r>
              <a:rPr lang="nl-NL" dirty="0" smtClean="0"/>
              <a:t>Verkoopprijs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1985554"/>
            <a:ext cx="9601196" cy="3890314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Kosten voor materiaal</a:t>
            </a:r>
          </a:p>
          <a:p>
            <a:pPr marL="0" indent="0">
              <a:buNone/>
            </a:pPr>
            <a:endParaRPr lang="nl-NL" dirty="0" smtClean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454942"/>
              </p:ext>
            </p:extLst>
          </p:nvPr>
        </p:nvGraphicFramePr>
        <p:xfrm>
          <a:off x="1295400" y="2481942"/>
          <a:ext cx="5950132" cy="3894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066">
                  <a:extLst>
                    <a:ext uri="{9D8B030D-6E8A-4147-A177-3AD203B41FA5}">
                      <a16:colId xmlns:a16="http://schemas.microsoft.com/office/drawing/2014/main" val="3274996846"/>
                    </a:ext>
                  </a:extLst>
                </a:gridCol>
                <a:gridCol w="2975066">
                  <a:extLst>
                    <a:ext uri="{9D8B030D-6E8A-4147-A177-3AD203B41FA5}">
                      <a16:colId xmlns:a16="http://schemas.microsoft.com/office/drawing/2014/main" val="467403908"/>
                    </a:ext>
                  </a:extLst>
                </a:gridCol>
              </a:tblGrid>
              <a:tr h="384515">
                <a:tc>
                  <a:txBody>
                    <a:bodyPr/>
                    <a:lstStyle/>
                    <a:p>
                      <a:r>
                        <a:rPr lang="nl-NL" dirty="0" smtClean="0"/>
                        <a:t>Hyacinten 3x 0.95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2.85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64511"/>
                  </a:ext>
                </a:extLst>
              </a:tr>
              <a:tr h="384515">
                <a:tc>
                  <a:txBody>
                    <a:bodyPr/>
                    <a:lstStyle/>
                    <a:p>
                      <a:r>
                        <a:rPr lang="nl-NL" dirty="0" smtClean="0"/>
                        <a:t>vaas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0.50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11018"/>
                  </a:ext>
                </a:extLst>
              </a:tr>
              <a:tr h="384515">
                <a:tc>
                  <a:txBody>
                    <a:bodyPr/>
                    <a:lstStyle/>
                    <a:p>
                      <a:r>
                        <a:rPr lang="nl-NL" dirty="0" smtClean="0"/>
                        <a:t>Gekleurd zand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0.10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137446"/>
                  </a:ext>
                </a:extLst>
              </a:tr>
              <a:tr h="384515">
                <a:tc>
                  <a:txBody>
                    <a:bodyPr/>
                    <a:lstStyle/>
                    <a:p>
                      <a:r>
                        <a:rPr lang="nl-NL" dirty="0" smtClean="0"/>
                        <a:t>grond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0.05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179585"/>
                  </a:ext>
                </a:extLst>
              </a:tr>
              <a:tr h="384515">
                <a:tc>
                  <a:txBody>
                    <a:bodyPr/>
                    <a:lstStyle/>
                    <a:p>
                      <a:r>
                        <a:rPr lang="nl-NL" dirty="0" smtClean="0"/>
                        <a:t>Kosten arbeid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1.50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62014"/>
                  </a:ext>
                </a:extLst>
              </a:tr>
              <a:tr h="38451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kostprijs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5.00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724864"/>
                  </a:ext>
                </a:extLst>
              </a:tr>
              <a:tr h="672901">
                <a:tc>
                  <a:txBody>
                    <a:bodyPr/>
                    <a:lstStyle/>
                    <a:p>
                      <a:r>
                        <a:rPr lang="nl-NL" dirty="0" smtClean="0"/>
                        <a:t>Opslag</a:t>
                      </a:r>
                      <a:r>
                        <a:rPr lang="nl-NL" baseline="0" dirty="0" smtClean="0"/>
                        <a:t>percentage 120 %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6.00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86993"/>
                  </a:ext>
                </a:extLst>
              </a:tr>
              <a:tr h="63165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Kostprijs met opslag</a:t>
                      </a:r>
                    </a:p>
                    <a:p>
                      <a:r>
                        <a:rPr lang="nl-NL" b="1" baseline="0" dirty="0" smtClean="0"/>
                        <a:t> Btw 21%</a:t>
                      </a:r>
                    </a:p>
                    <a:p>
                      <a:r>
                        <a:rPr lang="nl-NL" b="1" baseline="0" dirty="0" smtClean="0"/>
                        <a:t>VERKOOPPRIJS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11.00</a:t>
                      </a:r>
                    </a:p>
                    <a:p>
                      <a:r>
                        <a:rPr lang="nl-NL" dirty="0" smtClean="0"/>
                        <a:t>  2.31</a:t>
                      </a:r>
                    </a:p>
                    <a:p>
                      <a:r>
                        <a:rPr lang="nl-NL" dirty="0" smtClean="0"/>
                        <a:t>13.31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01669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177" y="255693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even kort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Kostprijs</a:t>
            </a:r>
          </a:p>
          <a:p>
            <a:r>
              <a:rPr lang="nl-NL" dirty="0" smtClean="0"/>
              <a:t>Opslagpercentage</a:t>
            </a:r>
          </a:p>
          <a:p>
            <a:r>
              <a:rPr lang="nl-NL" dirty="0" smtClean="0"/>
              <a:t>------------------------------------------------------------------------------+</a:t>
            </a:r>
          </a:p>
          <a:p>
            <a:r>
              <a:rPr lang="nl-NL" dirty="0" smtClean="0"/>
              <a:t>Btw</a:t>
            </a:r>
          </a:p>
          <a:p>
            <a:r>
              <a:rPr lang="nl-NL" dirty="0" smtClean="0"/>
              <a:t>------------------------------------------------------------------------------+</a:t>
            </a:r>
          </a:p>
          <a:p>
            <a:r>
              <a:rPr lang="nl-NL" dirty="0" smtClean="0"/>
              <a:t>Verkoopprijs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53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r>
              <a:rPr lang="nl-NL" dirty="0" smtClean="0"/>
              <a:t>Het berekenen van de kostprijs en de verkoopprijs </a:t>
            </a:r>
            <a:r>
              <a:rPr lang="nl-NL" u="sng" dirty="0" smtClean="0">
                <a:solidFill>
                  <a:srgbClr val="FF0000"/>
                </a:solidFill>
              </a:rPr>
              <a:t>KADER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/>
              <a:t>Soorten kosten:</a:t>
            </a:r>
          </a:p>
          <a:p>
            <a:r>
              <a:rPr lang="nl-NL" dirty="0" smtClean="0"/>
              <a:t>Directe en indirecte kosten ( zie hiervoor )</a:t>
            </a:r>
          </a:p>
          <a:p>
            <a:r>
              <a:rPr lang="nl-NL" dirty="0" smtClean="0"/>
              <a:t>Variabele en constante kosten:</a:t>
            </a:r>
          </a:p>
          <a:p>
            <a:pPr>
              <a:buFontTx/>
              <a:buChar char="-"/>
            </a:pPr>
            <a:r>
              <a:rPr lang="nl-NL" dirty="0" smtClean="0"/>
              <a:t>Variabele kosten zijn elke keer anders, afhankelijk van productie</a:t>
            </a:r>
          </a:p>
          <a:p>
            <a:pPr>
              <a:buFontTx/>
              <a:buChar char="-"/>
            </a:pPr>
            <a:r>
              <a:rPr lang="nl-NL" dirty="0" smtClean="0"/>
              <a:t>Constante kosten blijven hetzelfde, niet afhankelijk van productie ( vaste kosten 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2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/>
              <a:t>Offerte </a:t>
            </a:r>
            <a:r>
              <a:rPr lang="nl-NL" u="sng" dirty="0" smtClean="0">
                <a:solidFill>
                  <a:srgbClr val="FF0000"/>
                </a:solidFill>
              </a:rPr>
              <a:t>KADER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is prijsopgave van goederen en/of dienst. ( denk aan tuinaanleg/ verbouwing )</a:t>
            </a:r>
          </a:p>
          <a:p>
            <a:r>
              <a:rPr lang="nl-NL" dirty="0" smtClean="0"/>
              <a:t>Bevat een beschrijving</a:t>
            </a:r>
          </a:p>
          <a:p>
            <a:r>
              <a:rPr lang="nl-NL" dirty="0" smtClean="0"/>
              <a:t>Geschatte prijs</a:t>
            </a:r>
          </a:p>
          <a:p>
            <a:r>
              <a:rPr lang="nl-NL" dirty="0" smtClean="0"/>
              <a:t>Lijst van materialen</a:t>
            </a:r>
          </a:p>
          <a:p>
            <a:r>
              <a:rPr lang="nl-NL" dirty="0" smtClean="0"/>
              <a:t>Geschatte tijd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59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staat er op offerte?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Bedrijfsgegevens</a:t>
            </a:r>
          </a:p>
          <a:p>
            <a:r>
              <a:rPr lang="nl-NL" dirty="0" smtClean="0"/>
              <a:t>Gegevens klant</a:t>
            </a:r>
          </a:p>
          <a:p>
            <a:r>
              <a:rPr lang="nl-NL" dirty="0" smtClean="0"/>
              <a:t>Datum</a:t>
            </a:r>
          </a:p>
          <a:p>
            <a:r>
              <a:rPr lang="nl-NL" dirty="0" smtClean="0"/>
              <a:t>Offerte nummer</a:t>
            </a:r>
          </a:p>
          <a:p>
            <a:r>
              <a:rPr lang="nl-NL" dirty="0" smtClean="0"/>
              <a:t>Beschrijving van de opdracht</a:t>
            </a:r>
          </a:p>
          <a:p>
            <a:r>
              <a:rPr lang="nl-NL" dirty="0" smtClean="0"/>
              <a:t>Prijs</a:t>
            </a:r>
          </a:p>
          <a:p>
            <a:r>
              <a:rPr lang="nl-NL" dirty="0" smtClean="0"/>
              <a:t>Voorwaarden</a:t>
            </a:r>
          </a:p>
          <a:p>
            <a:r>
              <a:rPr lang="nl-NL" dirty="0" smtClean="0"/>
              <a:t>Geldigheidsduur offerte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2717074"/>
            <a:ext cx="3257822" cy="301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Omrekenen van eenheden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Gewicht</a:t>
            </a:r>
            <a:endParaRPr lang="nl-NL" dirty="0"/>
          </a:p>
          <a:p>
            <a:r>
              <a:rPr lang="nl-NL" dirty="0" smtClean="0"/>
              <a:t>Milligram 0,1 gram</a:t>
            </a:r>
          </a:p>
          <a:p>
            <a:r>
              <a:rPr lang="nl-NL" dirty="0" smtClean="0"/>
              <a:t>Gram  </a:t>
            </a:r>
          </a:p>
          <a:p>
            <a:r>
              <a:rPr lang="nl-NL" dirty="0" smtClean="0"/>
              <a:t>Ons  100 gram</a:t>
            </a:r>
          </a:p>
          <a:p>
            <a:r>
              <a:rPr lang="nl-NL" dirty="0" smtClean="0"/>
              <a:t>Pond  500 gram</a:t>
            </a:r>
          </a:p>
          <a:p>
            <a:r>
              <a:rPr lang="nl-NL" dirty="0" smtClean="0"/>
              <a:t>Kilo  1000 gram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</a:p>
          <a:p>
            <a:r>
              <a:rPr lang="nl-NL" dirty="0" smtClean="0"/>
              <a:t>Milliliter</a:t>
            </a:r>
            <a:endParaRPr lang="nl-NL" dirty="0"/>
          </a:p>
          <a:p>
            <a:r>
              <a:rPr lang="nl-NL" dirty="0" smtClean="0"/>
              <a:t>Centiliter 10 milliliter</a:t>
            </a:r>
          </a:p>
          <a:p>
            <a:r>
              <a:rPr lang="nl-NL" dirty="0" smtClean="0"/>
              <a:t>Deciliter 100 milliliter</a:t>
            </a:r>
          </a:p>
          <a:p>
            <a:endParaRPr lang="nl-NL" dirty="0"/>
          </a:p>
          <a:p>
            <a:r>
              <a:rPr lang="nl-NL" dirty="0" smtClean="0"/>
              <a:t>Liter 1000 milliliter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9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Andere belangrijke eenheden: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040943"/>
          </a:xfrm>
        </p:spPr>
        <p:txBody>
          <a:bodyPr>
            <a:normAutofit/>
          </a:bodyPr>
          <a:lstStyle/>
          <a:p>
            <a:r>
              <a:rPr lang="nl-NL" dirty="0" smtClean="0"/>
              <a:t>Hectare = 10.000 m2</a:t>
            </a:r>
            <a:endParaRPr lang="nl-NL" dirty="0"/>
          </a:p>
          <a:p>
            <a:r>
              <a:rPr lang="nl-NL" dirty="0" smtClean="0"/>
              <a:t>Are = 1000 m2</a:t>
            </a:r>
          </a:p>
          <a:p>
            <a:r>
              <a:rPr lang="nl-NL" dirty="0" smtClean="0"/>
              <a:t>Ton = 1000 kg</a:t>
            </a:r>
          </a:p>
          <a:p>
            <a:r>
              <a:rPr lang="nl-NL" dirty="0" smtClean="0"/>
              <a:t>Ton = 100.000 euro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8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/>
              <a:t>Afrekenen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875480"/>
          </a:xfrm>
        </p:spPr>
        <p:txBody>
          <a:bodyPr>
            <a:normAutofit/>
          </a:bodyPr>
          <a:lstStyle/>
          <a:p>
            <a:r>
              <a:rPr lang="nl-NL" dirty="0" smtClean="0"/>
              <a:t>Kassasystemen:</a:t>
            </a:r>
          </a:p>
          <a:p>
            <a:r>
              <a:rPr lang="nl-NL" dirty="0" smtClean="0"/>
              <a:t>Kassa’s waarop je bedragen aanslaat</a:t>
            </a:r>
          </a:p>
          <a:p>
            <a:r>
              <a:rPr lang="nl-NL" dirty="0" smtClean="0"/>
              <a:t>Kassa’s met een scanner ( deze scant alles en houdt ook de voorraad bij 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1" y="1289957"/>
            <a:ext cx="2514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5069" y="1036320"/>
            <a:ext cx="8158688" cy="1846217"/>
          </a:xfrm>
        </p:spPr>
        <p:txBody>
          <a:bodyPr/>
          <a:lstStyle/>
          <a:p>
            <a:r>
              <a:rPr lang="nl-NL" dirty="0" smtClean="0"/>
              <a:t>betalen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128029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Contant / Chartaal = met munten en biljetten </a:t>
            </a:r>
          </a:p>
          <a:p>
            <a:r>
              <a:rPr lang="nl-NL" dirty="0" smtClean="0"/>
              <a:t>Digitaal / Giraal = met pin</a:t>
            </a:r>
          </a:p>
          <a:p>
            <a:r>
              <a:rPr lang="nl-NL" dirty="0" smtClean="0"/>
              <a:t>!!!  Bij biljetten, eerst biljetten op lade leggen, terugbetalen, dan pas in lade doen !!!</a:t>
            </a:r>
          </a:p>
          <a:p>
            <a:r>
              <a:rPr lang="nl-NL" dirty="0" smtClean="0"/>
              <a:t>Waarom????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41" y="1568904"/>
            <a:ext cx="23241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Geld teruggeven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Hardop zeggen wat je teruggeeft</a:t>
            </a:r>
          </a:p>
          <a:p>
            <a:r>
              <a:rPr lang="nl-NL" dirty="0" smtClean="0"/>
              <a:t>Van klein naar groot ( eenheden )</a:t>
            </a:r>
          </a:p>
          <a:p>
            <a:r>
              <a:rPr lang="nl-NL" dirty="0" smtClean="0"/>
              <a:t>Van het </a:t>
            </a:r>
            <a:r>
              <a:rPr lang="nl-NL" u="sng" dirty="0" smtClean="0"/>
              <a:t>bedrag wat betaald </a:t>
            </a:r>
            <a:r>
              <a:rPr lang="nl-NL" dirty="0" smtClean="0"/>
              <a:t>moet worden naar </a:t>
            </a:r>
            <a:r>
              <a:rPr lang="nl-NL" u="sng" dirty="0" smtClean="0"/>
              <a:t>gegeven bedrag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smtClean="0"/>
              <a:t>                   10.50                                                      20.00</a:t>
            </a:r>
          </a:p>
          <a:p>
            <a:r>
              <a:rPr lang="nl-NL" dirty="0" smtClean="0"/>
              <a:t>50 cent maakt 11, 4 euro maakt 15, 5 euro maakt 20 euro</a:t>
            </a:r>
          </a:p>
          <a:p>
            <a:r>
              <a:rPr lang="nl-NL" dirty="0" smtClean="0"/>
              <a:t>Economisch terugbetalen:  klein geld in kassa houden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27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Betalen in Webwinkel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MEESTAL VOORDAT HET PRODUCT IN HUIS IS</a:t>
            </a:r>
          </a:p>
          <a:p>
            <a:r>
              <a:rPr lang="nl-NL" dirty="0" err="1" smtClean="0"/>
              <a:t>Ideal</a:t>
            </a:r>
            <a:r>
              <a:rPr lang="nl-NL" dirty="0" smtClean="0"/>
              <a:t>: online internetbankieren</a:t>
            </a:r>
          </a:p>
          <a:p>
            <a:r>
              <a:rPr lang="nl-NL" dirty="0" err="1" smtClean="0"/>
              <a:t>Paypal</a:t>
            </a:r>
            <a:r>
              <a:rPr lang="nl-NL" dirty="0" smtClean="0"/>
              <a:t>: online betaalsysteem met online portemonnee</a:t>
            </a:r>
          </a:p>
          <a:p>
            <a:r>
              <a:rPr lang="nl-NL" dirty="0" smtClean="0"/>
              <a:t>Acceptgiro: papier, krijgt acceptgiro meegestuurd met bestelling</a:t>
            </a:r>
          </a:p>
          <a:p>
            <a:r>
              <a:rPr lang="nl-NL" dirty="0" smtClean="0"/>
              <a:t>Creditcard: pas waarbij bank voorschiet en 1x in de maand met je afrekent ( </a:t>
            </a:r>
            <a:r>
              <a:rPr lang="nl-NL" b="1" dirty="0" smtClean="0"/>
              <a:t>kredietwaardig</a:t>
            </a:r>
            <a:r>
              <a:rPr lang="nl-NL" dirty="0" smtClean="0"/>
              <a:t> 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71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Betalen met waardebonnen of kortingsbonnen.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Belangrijk:  doe ze in de kassa, anders krijg je </a:t>
            </a:r>
            <a:r>
              <a:rPr lang="nl-NL" b="1" dirty="0" smtClean="0"/>
              <a:t>kasverschil.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55" y="3749040"/>
            <a:ext cx="28479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</a:t>
            </a:r>
            <a:r>
              <a:rPr lang="nl-NL" dirty="0" smtClean="0"/>
              <a:t>berekening van de kostprijs en de verkoopprijs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Altijd eerst kostprijs; dit zijn alle kosten die een winkel maakt om iets te verkopen. Denk aan materiaal en arbeid.</a:t>
            </a:r>
          </a:p>
          <a:p>
            <a:r>
              <a:rPr lang="nl-NL" u="sng" dirty="0" smtClean="0"/>
              <a:t>Directe kosten</a:t>
            </a:r>
            <a:r>
              <a:rPr lang="nl-NL" dirty="0" smtClean="0"/>
              <a:t>: materiaal en arbeid </a:t>
            </a:r>
          </a:p>
          <a:p>
            <a:r>
              <a:rPr lang="nl-NL" u="sng" dirty="0" smtClean="0"/>
              <a:t>Indirecte kosten / vaste kosten</a:t>
            </a:r>
            <a:r>
              <a:rPr lang="nl-NL" dirty="0" smtClean="0"/>
              <a:t>: huur, telefoon, energie ( niet direct nodig voor product, maar wel onmisbaar ) </a:t>
            </a:r>
          </a:p>
          <a:p>
            <a:r>
              <a:rPr lang="nl-NL" dirty="0" smtClean="0"/>
              <a:t>OPSLAGPERCENTAGE: hierin zitten de indirecte kosten en winst.</a:t>
            </a:r>
          </a:p>
          <a:p>
            <a:r>
              <a:rPr lang="nl-NL" dirty="0" smtClean="0"/>
              <a:t>OPSLAGPERCENTAGE is nodig om wat te verdienen !!!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49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160CB97AA9944823D4F7CE3EBB0E3" ma:contentTypeVersion="11" ma:contentTypeDescription="Een nieuw document maken." ma:contentTypeScope="" ma:versionID="bab9f1ddc85e7220d2a86fda1f19176a">
  <xsd:schema xmlns:xsd="http://www.w3.org/2001/XMLSchema" xmlns:xs="http://www.w3.org/2001/XMLSchema" xmlns:p="http://schemas.microsoft.com/office/2006/metadata/properties" xmlns:ns2="857190e7-f14a-4353-88e6-64ca5f0bd809" xmlns:ns3="0dd387fd-c553-4a20-ade5-fa3cd1739043" targetNamespace="http://schemas.microsoft.com/office/2006/metadata/properties" ma:root="true" ma:fieldsID="2e6af6d45ac2c1230332831d106dcec9" ns2:_="" ns3:_="">
    <xsd:import namespace="857190e7-f14a-4353-88e6-64ca5f0bd809"/>
    <xsd:import namespace="0dd387fd-c553-4a20-ade5-fa3cd1739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190e7-f14a-4353-88e6-64ca5f0bd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387fd-c553-4a20-ade5-fa3cd1739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7C2E95-B0D7-42EA-97E6-A59DE8AC4990}"/>
</file>

<file path=customXml/itemProps2.xml><?xml version="1.0" encoding="utf-8"?>
<ds:datastoreItem xmlns:ds="http://schemas.openxmlformats.org/officeDocument/2006/customXml" ds:itemID="{6B9A4276-D9CC-44B5-B866-AF4CF1B2E738}"/>
</file>

<file path=customXml/itemProps3.xml><?xml version="1.0" encoding="utf-8"?>
<ds:datastoreItem xmlns:ds="http://schemas.openxmlformats.org/officeDocument/2006/customXml" ds:itemID="{7C0D8CD6-09C3-4197-BB52-84522AF2077C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</TotalTime>
  <Words>589</Words>
  <Application>Microsoft Office PowerPoint</Application>
  <PresentationFormat>Breedbeeld</PresentationFormat>
  <Paragraphs>127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Organisch</vt:lpstr>
      <vt:lpstr> Wegen en meten</vt:lpstr>
      <vt:lpstr>Omrekenen van eenheden</vt:lpstr>
      <vt:lpstr>Andere belangrijke eenheden:</vt:lpstr>
      <vt:lpstr> Afrekenen</vt:lpstr>
      <vt:lpstr>betalen</vt:lpstr>
      <vt:lpstr>Geld teruggeven</vt:lpstr>
      <vt:lpstr>Betalen in Webwinkel</vt:lpstr>
      <vt:lpstr>Betalen met waardebonnen of kortingsbonnen.</vt:lpstr>
      <vt:lpstr>de berekening van de kostprijs en de verkoopprijs</vt:lpstr>
      <vt:lpstr>Verkoopprijs ex btw</vt:lpstr>
      <vt:lpstr>Belasting over toegevoegde waarde</vt:lpstr>
      <vt:lpstr>Verkoopprijs </vt:lpstr>
      <vt:lpstr>Nog even kort</vt:lpstr>
      <vt:lpstr> Het berekenen van de kostprijs en de verkoopprijs KADER </vt:lpstr>
      <vt:lpstr> Offerte KADER</vt:lpstr>
      <vt:lpstr>Wat staat er op offerte?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 Wegen en meten</dc:title>
  <dc:creator>Kitty Hondel, van den</dc:creator>
  <cp:lastModifiedBy>Kitty van den Hondel</cp:lastModifiedBy>
  <cp:revision>15</cp:revision>
  <dcterms:created xsi:type="dcterms:W3CDTF">2018-02-08T08:06:43Z</dcterms:created>
  <dcterms:modified xsi:type="dcterms:W3CDTF">2021-01-15T11:35:28Z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0x010100D62160CB97AA9944823D4F7CE3EBB0E3</vt:lpwstr>
  </property>
</Properties>
</file>